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xls" ContentType="application/vnd.ms-exce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76" r:id="rId2"/>
    <p:sldId id="381" r:id="rId3"/>
    <p:sldId id="377" r:id="rId4"/>
    <p:sldId id="378" r:id="rId5"/>
    <p:sldId id="379" r:id="rId6"/>
    <p:sldId id="380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</p:sldIdLst>
  <p:sldSz cx="10799763" cy="756126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E6D9F"/>
    <a:srgbClr val="0066FF"/>
    <a:srgbClr val="E8C380"/>
    <a:srgbClr val="99CCFF"/>
    <a:srgbClr val="E3B462"/>
    <a:srgbClr val="C0C0C0"/>
    <a:srgbClr val="B2B2B2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634" autoAdjust="0"/>
    <p:restoredTop sz="94660"/>
  </p:normalViewPr>
  <p:slideViewPr>
    <p:cSldViewPr>
      <p:cViewPr varScale="1">
        <p:scale>
          <a:sx n="67" d="100"/>
          <a:sy n="67" d="100"/>
        </p:scale>
        <p:origin x="-1134" y="-102"/>
      </p:cViewPr>
      <p:guideLst>
        <p:guide orient="horz" pos="3107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-2504" y="-120"/>
      </p:cViewPr>
      <p:guideLst>
        <p:guide orient="horz" pos="3223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fld id="{6D9258D6-7E23-5843-803A-05FA860410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42299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9625" y="768350"/>
            <a:ext cx="548005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fld id="{C9769199-FE31-AE48-8843-897A7F470C3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5967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10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14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15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16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17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18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19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20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4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5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6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7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8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9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9664" y="2349500"/>
            <a:ext cx="9180440" cy="1620838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19323" y="4284666"/>
            <a:ext cx="7561117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8AA10-4076-D045-A51B-AFC6EEF7F26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7F6A-1141-A044-B671-C54DC34D44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830471" y="368300"/>
            <a:ext cx="2428985" cy="650875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40309" y="368300"/>
            <a:ext cx="7136244" cy="650875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61CF6-176C-DD48-A3B5-BF39A8DB6B3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EDE83-C325-7541-8D4D-D3B63C7CD6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2952" y="4859341"/>
            <a:ext cx="918044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52952" y="3205166"/>
            <a:ext cx="918044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86E4-2D4C-8043-940A-8B4B1994466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40309" y="1557338"/>
            <a:ext cx="4782614" cy="5319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76841" y="1557338"/>
            <a:ext cx="4782615" cy="5319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98A3B-21AC-F64D-953D-981E5A02A0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311" y="303216"/>
            <a:ext cx="971914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0309" y="1692275"/>
            <a:ext cx="4771392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309" y="2397125"/>
            <a:ext cx="4771392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86459" y="1692275"/>
            <a:ext cx="477299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86459" y="2397125"/>
            <a:ext cx="4772996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3F1C0-906D-D542-8D2C-85496A975C4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EF2DB-8E4F-924D-964A-824AADDCAB3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42315-95DC-9444-BDD3-FDE7ED47025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309" y="301628"/>
            <a:ext cx="3552891" cy="128111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23067" y="301625"/>
            <a:ext cx="603638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40309" y="1582740"/>
            <a:ext cx="3552891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779EA-A1CC-A844-90F9-5EC0666FFA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16345" y="5292728"/>
            <a:ext cx="6480499" cy="625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116345" y="676275"/>
            <a:ext cx="6480499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116345" y="5918203"/>
            <a:ext cx="6480499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DB86B-0B44-8C41-8729-E5B75DA1F2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stripes high res small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-36513"/>
            <a:ext cx="10801367" cy="1152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bottom stripes high res small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6445253"/>
            <a:ext cx="1080136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316302" y="368300"/>
            <a:ext cx="7910634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99" tIns="52150" rIns="104299" bIns="52150" numCol="1" anchor="b" anchorCtr="1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311" y="1557338"/>
            <a:ext cx="9719145" cy="531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99" tIns="52150" rIns="104299" bIns="52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972014" y="7273925"/>
            <a:ext cx="187104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9" tIns="52150" rIns="104299" bIns="5215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  <a:latin typeface="Arial" pitchFamily="-1" charset="0"/>
              </a:defRPr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7308853"/>
            <a:ext cx="37998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9" tIns="52150" rIns="104299" bIns="36000" numCol="1" anchor="b" anchorCtr="0" compatLnSpc="1">
            <a:prstTxWarp prst="textNoShape">
              <a:avLst/>
            </a:prstTxWarp>
          </a:bodyPr>
          <a:lstStyle>
            <a:lvl1pPr>
              <a:defRPr sz="700" b="1">
                <a:solidFill>
                  <a:schemeClr val="bg1"/>
                </a:solidFill>
                <a:latin typeface="Arial" pitchFamily="-1" charset="0"/>
              </a:defRPr>
            </a:lvl1pPr>
          </a:lstStyle>
          <a:p>
            <a:pPr>
              <a:defRPr/>
            </a:pPr>
            <a:fld id="{BACC94B4-911B-DD49-BED3-E19E14D24C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2" name="Picture 8" descr="Hydronix_307_logo_small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61612" y="446091"/>
            <a:ext cx="1128716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9pPr>
    </p:titleStyle>
    <p:bodyStyle>
      <a:lvl1pPr marL="390525" indent="-390525" algn="l" defTabSz="1042988" rtl="0" eaLnBrk="0" fontAlgn="base" hangingPunct="0">
        <a:spcBef>
          <a:spcPct val="50000"/>
        </a:spcBef>
        <a:spcAft>
          <a:spcPct val="50000"/>
        </a:spcAft>
        <a:buClr>
          <a:srgbClr val="2E6D9F"/>
        </a:buClr>
        <a:buChar char="•"/>
        <a:defRPr sz="20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20000"/>
        </a:spcAft>
        <a:buClr>
          <a:srgbClr val="2E6D9F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600">
          <a:solidFill>
            <a:schemeClr val="tx1"/>
          </a:solidFill>
          <a:latin typeface="+mn-lt"/>
          <a:ea typeface="ＭＳ Ｐゴシック" pitchFamily="-1" charset="-128"/>
        </a:defRPr>
      </a:lvl3pPr>
      <a:lvl4pPr marL="1825625" indent="-261938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jpe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_____Microsoft_Office_Excel_97-20031.xls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256477" y="637359"/>
            <a:ext cx="8430275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03337" y="1332359"/>
            <a:ext cx="697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</a:t>
            </a:r>
            <a:r>
              <a:rPr lang="ru-RU" dirty="0" smtClean="0"/>
              <a:t>влажности сыпучих материалов</a:t>
            </a:r>
            <a:endParaRPr lang="de-DE" dirty="0"/>
          </a:p>
        </p:txBody>
      </p:sp>
      <p:grpSp>
        <p:nvGrpSpPr>
          <p:cNvPr id="9" name="Gruppierung 8"/>
          <p:cNvGrpSpPr>
            <a:grpSpLocks/>
          </p:cNvGrpSpPr>
          <p:nvPr/>
        </p:nvGrpSpPr>
        <p:grpSpPr bwMode="auto">
          <a:xfrm>
            <a:off x="719361" y="2556495"/>
            <a:ext cx="8936375" cy="3113087"/>
            <a:chOff x="546100" y="3475831"/>
            <a:chExt cx="8936375" cy="3112508"/>
          </a:xfrm>
        </p:grpSpPr>
        <p:pic>
          <p:nvPicPr>
            <p:cNvPr id="10" name="Picture 1027" descr="(b)hp0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6100" y="3475831"/>
              <a:ext cx="4563670" cy="3112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028"/>
            <p:cNvSpPr txBox="1">
              <a:spLocks noChangeArrowheads="1"/>
            </p:cNvSpPr>
            <p:nvPr/>
          </p:nvSpPr>
          <p:spPr bwMode="auto">
            <a:xfrm>
              <a:off x="5041900" y="5838031"/>
              <a:ext cx="4440575" cy="476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dirty="0"/>
                <a:t>Hydro-Probe II, </a:t>
              </a:r>
              <a:r>
                <a:rPr lang="ru-RU" dirty="0" smtClean="0"/>
                <a:t>модель </a:t>
              </a:r>
              <a:r>
                <a:rPr lang="en-GB" dirty="0" smtClean="0"/>
                <a:t>HP02</a:t>
              </a:r>
              <a:endParaRPr lang="en-GB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1090736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10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358837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9505" y="1922115"/>
            <a:ext cx="525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r"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Hydro-Mix VII</a:t>
            </a:r>
            <a:endParaRPr lang="en-GB" sz="28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889" y="2662783"/>
            <a:ext cx="48006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1889" y="3348583"/>
            <a:ext cx="4838700" cy="357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11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144523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9505" y="1922115"/>
            <a:ext cx="525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r"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Hydro-Mix VII</a:t>
            </a:r>
            <a:endParaRPr lang="en-GB" sz="28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1489" y="2556495"/>
            <a:ext cx="5765477" cy="43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12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144523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Датчик типа </a:t>
            </a:r>
            <a:r>
              <a:rPr lang="en-GB" sz="2800" dirty="0" smtClean="0"/>
              <a:t>2</a:t>
            </a:r>
            <a:r>
              <a:rPr lang="en-GB" sz="2800" dirty="0"/>
              <a:t>: The Hydro-Probe Orbiter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04137" y="1692399"/>
            <a:ext cx="293846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353" y="2844527"/>
            <a:ext cx="3810000" cy="277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9" descr="untitled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95553" y="3073127"/>
            <a:ext cx="1240240" cy="1803384"/>
          </a:xfrm>
          <a:prstGeom prst="rect">
            <a:avLst/>
          </a:prstGeom>
          <a:noFill/>
        </p:spPr>
      </p:pic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65100" y="5380831"/>
            <a:ext cx="9483253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de-DE" sz="2000" dirty="0"/>
              <a:t>The Hydro-Probe Orbiter </a:t>
            </a:r>
            <a:r>
              <a:rPr lang="ru-RU" sz="2000" dirty="0" smtClean="0"/>
              <a:t>оснащен сменным чувствительным зондом и может использоваться в качестве вращающегося датчика в различных типах </a:t>
            </a:r>
            <a:r>
              <a:rPr lang="ru-RU" sz="2000" dirty="0" err="1" smtClean="0"/>
              <a:t>турбосмесителей</a:t>
            </a:r>
            <a:r>
              <a:rPr lang="ru-RU" sz="2000" dirty="0" smtClean="0"/>
              <a:t> и планетарных смесителей.</a:t>
            </a:r>
            <a:endParaRPr lang="de-DE" sz="2000" dirty="0"/>
          </a:p>
          <a:p>
            <a:r>
              <a:rPr lang="ru-RU" sz="2000" dirty="0" smtClean="0"/>
              <a:t>В смесителях с вращающимся барабаном датчик может быть установлен в статичном положении практически в любом месте внутри смесителя</a:t>
            </a:r>
            <a:r>
              <a:rPr lang="de-DE" sz="2000" dirty="0" smtClean="0"/>
              <a:t>. </a:t>
            </a:r>
            <a:endParaRPr lang="de-DE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13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215961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3297" y="2772519"/>
            <a:ext cx="8839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ru-RU" altLang="zh-TW" sz="2000" dirty="0" smtClean="0">
                <a:ea typeface="新細明體" charset="-120"/>
                <a:cs typeface="新細明體" charset="-120"/>
              </a:rPr>
              <a:t>Датчик </a:t>
            </a:r>
            <a:r>
              <a:rPr lang="en-GB" sz="2000" dirty="0" smtClean="0"/>
              <a:t>Hydro-Probe Orbiter </a:t>
            </a:r>
            <a:r>
              <a:rPr lang="ru-RU" sz="2000" dirty="0" smtClean="0"/>
              <a:t>предназначен для измерения влажности в подвижных средах, но возможна и статическая его установка. </a:t>
            </a:r>
            <a:endParaRPr lang="en-GB" altLang="zh-TW" sz="2000" dirty="0">
              <a:ea typeface="新細明體" charset="-120"/>
              <a:cs typeface="新細明體" charset="-12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362497" y="3839319"/>
            <a:ext cx="9077944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ru-RU" altLang="zh-TW" sz="2000" dirty="0" smtClean="0">
                <a:ea typeface="新細明體" charset="-120"/>
                <a:cs typeface="新細明體" charset="-120"/>
              </a:rPr>
              <a:t>Более быстрое измерение влажности во всем объеме материала</a:t>
            </a:r>
            <a:endParaRPr lang="en-GB" altLang="zh-TW" sz="2000" dirty="0">
              <a:ea typeface="新細明體" charset="-120"/>
              <a:cs typeface="新細明體" charset="-120"/>
            </a:endParaRP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ru-RU" altLang="zh-TW" sz="2000" dirty="0" smtClean="0">
                <a:ea typeface="新細明體" charset="-120"/>
                <a:cs typeface="新細明體" charset="-120"/>
              </a:rPr>
              <a:t>Уменьшение времени смешивания</a:t>
            </a:r>
            <a:endParaRPr lang="en-GB" altLang="zh-TW" sz="2000" dirty="0">
              <a:ea typeface="新細明體" charset="-120"/>
              <a:cs typeface="新細明體" charset="-120"/>
            </a:endParaRP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ru-RU" altLang="zh-TW" sz="2000" dirty="0" smtClean="0">
                <a:ea typeface="新細明體" charset="-120"/>
                <a:cs typeface="新細明體" charset="-120"/>
              </a:rPr>
              <a:t>На показания датчика не влияют лопатки смесителя и воздушные полости</a:t>
            </a:r>
            <a:endParaRPr lang="en-GB" altLang="zh-TW" sz="2000" dirty="0">
              <a:ea typeface="新細明體" charset="-120"/>
              <a:cs typeface="新細明體" charset="-120"/>
            </a:endParaRP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ru-RU" altLang="zh-TW" sz="2000" dirty="0" smtClean="0">
                <a:ea typeface="新細明體" charset="-120"/>
                <a:cs typeface="新細明體" charset="-120"/>
              </a:rPr>
              <a:t>Минимальный объем технического обслуживания </a:t>
            </a:r>
            <a:r>
              <a:rPr lang="en-GB" altLang="zh-TW" sz="2000" dirty="0" smtClean="0">
                <a:ea typeface="新細明體" charset="-120"/>
                <a:cs typeface="新細明體" charset="-120"/>
              </a:rPr>
              <a:t>(</a:t>
            </a:r>
            <a:r>
              <a:rPr lang="ru-RU" altLang="zh-TW" sz="2000" dirty="0" smtClean="0">
                <a:ea typeface="新細明體" charset="-120"/>
                <a:cs typeface="新細明體" charset="-120"/>
              </a:rPr>
              <a:t>износ лопаток и днища смесителя не влияет на результаты измерения)</a:t>
            </a:r>
            <a:endParaRPr lang="en-GB" altLang="zh-TW" sz="2000" dirty="0">
              <a:ea typeface="新細明體" charset="-120"/>
              <a:cs typeface="新細明體" charset="-120"/>
            </a:endParaRP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ru-RU" altLang="zh-TW" sz="2000" dirty="0" smtClean="0">
                <a:ea typeface="新細明體" charset="-120"/>
                <a:cs typeface="新細明體" charset="-120"/>
              </a:rPr>
              <a:t>Чрезвычайно быстрое измерение температуры</a:t>
            </a: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ru-RU" altLang="zh-TW" sz="2000" dirty="0" smtClean="0">
                <a:ea typeface="新細明體" charset="-120"/>
                <a:cs typeface="新細明體" charset="-120"/>
              </a:rPr>
              <a:t>Сменный чувствительный зонд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1851805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Датчик типа </a:t>
            </a:r>
            <a:r>
              <a:rPr lang="en-GB" sz="2800" dirty="0" smtClean="0"/>
              <a:t>2</a:t>
            </a:r>
            <a:r>
              <a:rPr lang="en-GB" sz="2800" dirty="0"/>
              <a:t>: </a:t>
            </a:r>
            <a:r>
              <a:rPr lang="en-GB" sz="2800" dirty="0" smtClean="0"/>
              <a:t>Hydro-Probe </a:t>
            </a:r>
            <a:r>
              <a:rPr lang="en-GB" sz="2800" dirty="0"/>
              <a:t>Orbiter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14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287399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Hydro-Probe Orbiter</a:t>
            </a:r>
            <a:endParaRPr lang="en-GB" sz="2800" dirty="0"/>
          </a:p>
        </p:txBody>
      </p:sp>
      <p:pic>
        <p:nvPicPr>
          <p:cNvPr id="7" name="Picture 5" descr="orb_diag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783" y="2637623"/>
            <a:ext cx="471363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orb_diag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4261" y="3923507"/>
            <a:ext cx="4106863" cy="23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99221" y="4923639"/>
            <a:ext cx="128588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Вращающийся датчик</a:t>
            </a:r>
            <a:endParaRPr lang="ru-RU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328047" y="2994813"/>
            <a:ext cx="150019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4-жильный кабель датчика</a:t>
            </a:r>
            <a:endParaRPr lang="ru-RU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685105" y="4995077"/>
            <a:ext cx="128588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Статический смеситель с вертикальным барабаном</a:t>
            </a:r>
            <a:endParaRPr lang="ru-RU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899551" y="3780631"/>
            <a:ext cx="523220" cy="769441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ru-RU" sz="1100" dirty="0" err="1" smtClean="0"/>
              <a:t>Клеммная</a:t>
            </a:r>
            <a:r>
              <a:rPr lang="ru-RU" sz="1100" dirty="0" smtClean="0"/>
              <a:t> коробка</a:t>
            </a:r>
            <a:endParaRPr lang="ru-RU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2559" y="3494879"/>
            <a:ext cx="1500198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Выходы измерения влажности и температуры</a:t>
            </a:r>
            <a:endParaRPr lang="ru-RU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827849" y="2994813"/>
            <a:ext cx="150019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Вращающийся соединитель</a:t>
            </a:r>
            <a:endParaRPr lang="ru-RU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7400145" y="4137821"/>
            <a:ext cx="150019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Кабель датчика</a:t>
            </a:r>
            <a:endParaRPr lang="ru-RU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6685765" y="4852201"/>
            <a:ext cx="121444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Статический датчик</a:t>
            </a:r>
            <a:endParaRPr lang="ru-RU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8257401" y="4709325"/>
            <a:ext cx="523220" cy="769441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ru-RU" sz="1100" dirty="0" err="1" smtClean="0"/>
              <a:t>Клеммная</a:t>
            </a:r>
            <a:r>
              <a:rPr lang="ru-RU" sz="1100" dirty="0" smtClean="0"/>
              <a:t> коробка</a:t>
            </a:r>
            <a:endParaRPr lang="ru-RU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9186095" y="4280697"/>
            <a:ext cx="1500198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Выходы измерения влажности и температуры</a:t>
            </a:r>
            <a:endParaRPr lang="ru-RU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9471847" y="4995077"/>
            <a:ext cx="1327916" cy="3077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ru-RU" sz="1000" i="1" dirty="0" smtClean="0"/>
              <a:t>Два аналоговых выхода</a:t>
            </a:r>
            <a:endParaRPr lang="ru-RU" sz="10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6685765" y="5780895"/>
            <a:ext cx="128588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Смеситель с вращающимся барабаном</a:t>
            </a:r>
            <a:endParaRPr lang="ru-RU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15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430275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pic>
        <p:nvPicPr>
          <p:cNvPr id="7" name="Picture 5" descr="DSC000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1849" y="2772519"/>
            <a:ext cx="5409584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 descr="DSC0000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233" y="3153519"/>
            <a:ext cx="4165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Hydro-Probe Orbiter</a:t>
            </a:r>
            <a:endParaRPr lang="en-GB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16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99353" y="637359"/>
            <a:ext cx="8215961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Hydro-Probe Orbiter</a:t>
            </a:r>
            <a:endParaRPr lang="en-GB" sz="2800" dirty="0"/>
          </a:p>
        </p:txBody>
      </p:sp>
      <p:pic>
        <p:nvPicPr>
          <p:cNvPr id="8" name="Picture 4" descr="Orbiter Photo in mix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7513" y="2854825"/>
            <a:ext cx="5541069" cy="415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17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215961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Hydro-Probe Orbiter</a:t>
            </a:r>
            <a:endParaRPr lang="en-GB" sz="2800" dirty="0"/>
          </a:p>
        </p:txBody>
      </p:sp>
      <p:pic>
        <p:nvPicPr>
          <p:cNvPr id="8" name="Picture 4" descr="IMG_2073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345" y="2913063"/>
            <a:ext cx="538416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 descr="IMG_207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4235" y="2935689"/>
            <a:ext cx="3012710" cy="401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18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215961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Hydro-Probe Orbiter</a:t>
            </a:r>
            <a:endParaRPr lang="en-GB" sz="2800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99468683"/>
              </p:ext>
            </p:extLst>
          </p:nvPr>
        </p:nvGraphicFramePr>
        <p:xfrm>
          <a:off x="359321" y="2988543"/>
          <a:ext cx="4876800" cy="3656012"/>
        </p:xfrm>
        <a:graphic>
          <a:graphicData uri="http://schemas.openxmlformats.org/presentationml/2006/ole">
            <p:oleObj spid="_x0000_s1030" name="Photo Editor Photo" r:id="rId5" imgW="7621064" imgH="5714286" progId="">
              <p:embed/>
            </p:oleObj>
          </a:graphicData>
        </a:graphic>
      </p:graphicFrame>
      <p:pic>
        <p:nvPicPr>
          <p:cNvPr id="8" name="Picture 4" descr="DSC0015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80001" y="1908423"/>
            <a:ext cx="3581400" cy="477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19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215961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Hydro-Probe Orbiter</a:t>
            </a:r>
            <a:endParaRPr lang="en-GB" sz="2800" dirty="0"/>
          </a:p>
        </p:txBody>
      </p:sp>
      <p:pic>
        <p:nvPicPr>
          <p:cNvPr id="7" name="Picture 4" descr="IMG_15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67433" y="2916535"/>
            <a:ext cx="3200400" cy="42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 descr="IMG_130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68033" y="2078335"/>
            <a:ext cx="3200400" cy="42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23711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915" y="637359"/>
            <a:ext cx="8144523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613931" y="1494615"/>
            <a:ext cx="697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</a:t>
            </a:r>
            <a:r>
              <a:rPr lang="ru-RU" dirty="0" smtClean="0"/>
              <a:t>влажности сыпучих материалов</a:t>
            </a:r>
            <a:endParaRPr lang="de-DE" dirty="0"/>
          </a:p>
        </p:txBody>
      </p:sp>
      <p:grpSp>
        <p:nvGrpSpPr>
          <p:cNvPr id="5" name="Gruppierung 4"/>
          <p:cNvGrpSpPr/>
          <p:nvPr/>
        </p:nvGrpSpPr>
        <p:grpSpPr>
          <a:xfrm>
            <a:off x="569682" y="4788743"/>
            <a:ext cx="7451457" cy="2319528"/>
            <a:chOff x="575345" y="4788743"/>
            <a:chExt cx="7525570" cy="2319528"/>
          </a:xfrm>
        </p:grpSpPr>
        <p:pic>
          <p:nvPicPr>
            <p:cNvPr id="6" name="Bild 5" descr="hydro-probe_II_06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75345" y="4788743"/>
              <a:ext cx="3361944" cy="2319528"/>
            </a:xfrm>
            <a:prstGeom prst="rect">
              <a:avLst/>
            </a:prstGeom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175746" y="6732959"/>
              <a:ext cx="3925169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ru-RU" sz="1600" dirty="0" smtClean="0"/>
                <a:t>Установка на ленточном транспортере</a:t>
              </a:r>
              <a:endParaRPr lang="en-GB" sz="1600" dirty="0"/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2494749" y="2124447"/>
            <a:ext cx="8168013" cy="2642810"/>
            <a:chOff x="2519560" y="2124447"/>
            <a:chExt cx="8249257" cy="2642810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768033" y="4428703"/>
              <a:ext cx="2162331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ru-RU" sz="1600" dirty="0" smtClean="0"/>
                <a:t>Установка в бункере</a:t>
              </a:r>
              <a:endParaRPr lang="en-GB" sz="1600" dirty="0"/>
            </a:p>
          </p:txBody>
        </p:sp>
        <p:grpSp>
          <p:nvGrpSpPr>
            <p:cNvPr id="10" name="Gruppierung 9"/>
            <p:cNvGrpSpPr/>
            <p:nvPr/>
          </p:nvGrpSpPr>
          <p:grpSpPr>
            <a:xfrm>
              <a:off x="2519560" y="2124447"/>
              <a:ext cx="8249257" cy="2448272"/>
              <a:chOff x="3348125" y="2196455"/>
              <a:chExt cx="6948300" cy="2062165"/>
            </a:xfrm>
          </p:grpSpPr>
          <p:pic>
            <p:nvPicPr>
              <p:cNvPr id="11" name="Bild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8125" y="2196455"/>
                <a:ext cx="3384376" cy="2062165"/>
              </a:xfrm>
              <a:prstGeom prst="rect">
                <a:avLst/>
              </a:prstGeom>
            </p:spPr>
          </p:pic>
          <p:pic>
            <p:nvPicPr>
              <p:cNvPr id="12" name="Bild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6105" y="2268463"/>
                <a:ext cx="2880320" cy="1833307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1219182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20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287399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Hydro-Probe Orbiter</a:t>
            </a:r>
            <a:endParaRPr lang="en-GB" sz="28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83657" y="2725146"/>
            <a:ext cx="4714392" cy="4414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23711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21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144523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65100" y="1494631"/>
            <a:ext cx="6492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ru-RU" sz="2400" dirty="0" smtClean="0"/>
              <a:t>Оценка </a:t>
            </a:r>
            <a:r>
              <a:rPr lang="ru-RU" sz="2400" dirty="0" err="1" smtClean="0"/>
              <a:t>гомогенности</a:t>
            </a:r>
            <a:r>
              <a:rPr lang="ru-RU" sz="2400" dirty="0" smtClean="0"/>
              <a:t> смеси</a:t>
            </a:r>
            <a:endParaRPr lang="de-DE" sz="2400" dirty="0"/>
          </a:p>
        </p:txBody>
      </p:sp>
      <p:pic>
        <p:nvPicPr>
          <p:cNvPr id="8" name="Picture 4" descr="moisture trac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4700" y="2256631"/>
            <a:ext cx="8532813" cy="3455988"/>
          </a:xfrm>
          <a:prstGeom prst="rect">
            <a:avLst/>
          </a:prstGeom>
          <a:noFill/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260600" y="6219031"/>
            <a:ext cx="6172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ru-RU" sz="2000" dirty="0" smtClean="0"/>
              <a:t>Устраивает ли вас работа вашего смесителя</a:t>
            </a:r>
            <a:r>
              <a:rPr lang="en-GB" sz="2000" dirty="0" smtClean="0"/>
              <a:t>?</a:t>
            </a:r>
            <a:endParaRPr lang="en-GB" sz="2000" dirty="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endParaRPr lang="en-GB" sz="3600" dirty="0">
              <a:solidFill>
                <a:schemeClr val="accent2"/>
              </a:solidFill>
            </a:endParaRPr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endParaRPr lang="en-GB" sz="3600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113733" y="5423705"/>
            <a:ext cx="192882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ru-RU" sz="1200" dirty="0" smtClean="0">
                <a:solidFill>
                  <a:srgbClr val="000000"/>
                </a:solidFill>
              </a:rPr>
              <a:t>Время смешивания (с)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685765" y="5495143"/>
            <a:ext cx="192882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ru-RU" sz="1200" dirty="0" smtClean="0">
                <a:solidFill>
                  <a:srgbClr val="000000"/>
                </a:solidFill>
              </a:rPr>
              <a:t>Время смешивания (с)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56411" y="2780499"/>
            <a:ext cx="369332" cy="1420007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lvl="0"/>
            <a:r>
              <a:rPr lang="ru-RU" sz="1200" dirty="0" smtClean="0">
                <a:solidFill>
                  <a:srgbClr val="000000"/>
                </a:solidFill>
              </a:rPr>
              <a:t>Влажность, %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114129" y="3066251"/>
            <a:ext cx="369332" cy="1420007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lvl="0"/>
            <a:r>
              <a:rPr lang="ru-RU" sz="1200" dirty="0" smtClean="0">
                <a:solidFill>
                  <a:srgbClr val="000000"/>
                </a:solidFill>
              </a:rPr>
              <a:t>Влажность, %</a:t>
            </a:r>
            <a:endParaRPr lang="de-DE" sz="12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237118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22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215961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pic>
        <p:nvPicPr>
          <p:cNvPr id="6" name="Picture 5" descr="D:\Downloads\Vortrag Berlin 2007\Graph01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79700" y="1418431"/>
            <a:ext cx="7848600" cy="5103794"/>
          </a:xfrm>
          <a:prstGeom prst="rect">
            <a:avLst/>
          </a:prstGeom>
          <a:noFill/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93700" y="6600031"/>
            <a:ext cx="70862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ru-RU" sz="1400" dirty="0" smtClean="0"/>
              <a:t>Показания датчика </a:t>
            </a:r>
            <a:r>
              <a:rPr lang="de-DE" sz="1400" dirty="0" smtClean="0"/>
              <a:t>Hydro-Probe Orbiter</a:t>
            </a:r>
            <a:r>
              <a:rPr lang="ru-RU" sz="1400" dirty="0" smtClean="0"/>
              <a:t>, установленного в смесителе </a:t>
            </a:r>
            <a:r>
              <a:rPr lang="de-DE" sz="1400" dirty="0" err="1" smtClean="0"/>
              <a:t>Eirich</a:t>
            </a:r>
            <a:r>
              <a:rPr lang="de-DE" sz="1400" dirty="0" smtClean="0"/>
              <a:t> </a:t>
            </a:r>
            <a:r>
              <a:rPr lang="ru-RU" sz="1400" dirty="0" smtClean="0"/>
              <a:t>(тип </a:t>
            </a:r>
            <a:r>
              <a:rPr lang="de-DE" sz="1400" dirty="0" smtClean="0"/>
              <a:t>R</a:t>
            </a:r>
            <a:r>
              <a:rPr lang="ru-RU" sz="1400" dirty="0" smtClean="0"/>
              <a:t>)</a:t>
            </a:r>
            <a:endParaRPr lang="de-DE" sz="1400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65100" y="1494631"/>
            <a:ext cx="6492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ru-RU" sz="2400" dirty="0" smtClean="0"/>
              <a:t>Оценка </a:t>
            </a:r>
            <a:r>
              <a:rPr lang="ru-RU" sz="2400" dirty="0" err="1" smtClean="0"/>
              <a:t>гомогенности</a:t>
            </a:r>
            <a:r>
              <a:rPr lang="ru-RU" sz="2400" dirty="0" smtClean="0"/>
              <a:t> смеси</a:t>
            </a:r>
            <a:endParaRPr lang="de-DE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14261" y="1566053"/>
            <a:ext cx="2286016" cy="214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800" dirty="0" smtClean="0"/>
              <a:t>Немасштабированные единицы/время</a:t>
            </a:r>
            <a:endParaRPr lang="ru-RU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23711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23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2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3200" dirty="0">
              <a:solidFill>
                <a:srgbClr val="2E6D9F"/>
              </a:solidFill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917700" y="2942431"/>
          <a:ext cx="6705600" cy="4095750"/>
        </p:xfrm>
        <a:graphic>
          <a:graphicData uri="http://schemas.openxmlformats.org/presentationml/2006/ole">
            <p:oleObj spid="_x0000_s2053" name="Diagramm" r:id="rId5" imgW="9456375" imgH="5768351" progId="Excel.Sheet.8">
              <p:embed/>
            </p:oleObj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542229" y="2423309"/>
            <a:ext cx="8196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Контроль </a:t>
            </a:r>
            <a:r>
              <a:rPr lang="ru-RU" dirty="0" err="1" smtClean="0"/>
              <a:t>воспроизводимости</a:t>
            </a:r>
            <a:r>
              <a:rPr lang="ru-RU" dirty="0" smtClean="0"/>
              <a:t> результатов измерений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4756939" y="6781027"/>
            <a:ext cx="71438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800" dirty="0" smtClean="0"/>
              <a:t>Время (с)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7981" y="3780631"/>
            <a:ext cx="307777" cy="2299287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ru-RU" sz="800" dirty="0" smtClean="0"/>
              <a:t>Немасштабированные  единицы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xmlns="" val="223711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3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99353" y="565921"/>
            <a:ext cx="8358837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185699" y="1423177"/>
            <a:ext cx="3615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</a:t>
            </a:r>
          </a:p>
          <a:p>
            <a:r>
              <a:rPr lang="ru-RU" dirty="0" smtClean="0"/>
              <a:t>сыпучих материалов</a:t>
            </a:r>
            <a:endParaRPr lang="de-DE" dirty="0"/>
          </a:p>
        </p:txBody>
      </p:sp>
      <p:pic>
        <p:nvPicPr>
          <p:cNvPr id="14" name="Picture 2" descr="HT HP02 Nov99(2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2500" y="3398838"/>
            <a:ext cx="3886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 descr="HT HP02(2) Feb 0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3700" y="1493850"/>
            <a:ext cx="4953000" cy="371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629885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4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215961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971385" y="1351739"/>
            <a:ext cx="3615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</a:t>
            </a:r>
          </a:p>
          <a:p>
            <a:r>
              <a:rPr lang="ru-RU" dirty="0" smtClean="0"/>
              <a:t>сыпучих материалов</a:t>
            </a:r>
            <a:endParaRPr lang="de-DE" dirty="0"/>
          </a:p>
        </p:txBody>
      </p:sp>
      <p:pic>
        <p:nvPicPr>
          <p:cNvPr id="8" name="Picture 2" descr="Under bin Korea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" y="1646238"/>
            <a:ext cx="4081463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HT HP02 Aug98 bel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0500" y="2713038"/>
            <a:ext cx="4459288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219182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5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99353" y="637359"/>
            <a:ext cx="8287399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912049" y="1404367"/>
            <a:ext cx="3615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</a:t>
            </a:r>
          </a:p>
          <a:p>
            <a:r>
              <a:rPr lang="ru-RU" dirty="0" smtClean="0"/>
              <a:t>сыпучих материалов</a:t>
            </a:r>
            <a:endParaRPr lang="de-DE" dirty="0"/>
          </a:p>
        </p:txBody>
      </p:sp>
      <p:pic>
        <p:nvPicPr>
          <p:cNvPr id="6" name="Picture 1028" descr="HT HP02 Apr0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148" y="1548383"/>
            <a:ext cx="6050748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27" descr="MountedProb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3106" y="2560638"/>
            <a:ext cx="28162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219182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6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99353" y="565921"/>
            <a:ext cx="8215961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003300" y="3856831"/>
            <a:ext cx="2286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Hydro-Mix VII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422900" y="5152231"/>
            <a:ext cx="3429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Hydro-Control VI</a:t>
            </a:r>
          </a:p>
        </p:txBody>
      </p:sp>
      <p:pic>
        <p:nvPicPr>
          <p:cNvPr id="8" name="Picture 21" descr="D:\Downloads\Präsentation Südafrika 2011\orbiter_arm_and_head_300dp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46706" y="1723231"/>
            <a:ext cx="2900363" cy="2159000"/>
          </a:xfrm>
          <a:prstGeom prst="rect">
            <a:avLst/>
          </a:prstGeom>
          <a:noFill/>
        </p:spPr>
      </p:pic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651506" y="3856832"/>
            <a:ext cx="307101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Hydro-Probe Orbiter</a:t>
            </a:r>
          </a:p>
        </p:txBody>
      </p:sp>
      <p:pic>
        <p:nvPicPr>
          <p:cNvPr id="10" name="Picture 23" descr="D:\Downloads\Präsentation Südafrika 2011\Hydro-Mix VII 300dp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4706" y="1723231"/>
            <a:ext cx="2619375" cy="2159000"/>
          </a:xfrm>
          <a:prstGeom prst="rect">
            <a:avLst/>
          </a:prstGeom>
          <a:noFill/>
        </p:spPr>
      </p:pic>
      <p:pic>
        <p:nvPicPr>
          <p:cNvPr id="11" name="Picture 24" descr="D:\Downloads\Präsentation Südafrika 2011\Hydro-Control VI transparent with small shadow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8300" y="4847431"/>
            <a:ext cx="2590800" cy="227488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219182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7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144523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pic>
        <p:nvPicPr>
          <p:cNvPr id="12" name="Picture 15" descr="D:\Downloads\Präsentation Südafrika 2011\Hydro-Mix VII 300dp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8700" y="1951843"/>
            <a:ext cx="3609975" cy="2974975"/>
          </a:xfrm>
          <a:prstGeom prst="rect">
            <a:avLst/>
          </a:prstGeom>
          <a:noFill/>
        </p:spPr>
      </p:pic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65100" y="5076031"/>
            <a:ext cx="10287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ru-RU" sz="2000" dirty="0" smtClean="0"/>
              <a:t>Датчик </a:t>
            </a:r>
            <a:r>
              <a:rPr lang="de-DE" sz="2000" dirty="0" smtClean="0"/>
              <a:t>Hydro-Mix </a:t>
            </a:r>
            <a:r>
              <a:rPr lang="de-DE" sz="2000" dirty="0"/>
              <a:t>VII </a:t>
            </a:r>
            <a:r>
              <a:rPr lang="ru-RU" sz="2000" dirty="0" smtClean="0"/>
              <a:t>со сменной керамической измерительной головкой в основном используется в планетарных смесителях, </a:t>
            </a:r>
            <a:r>
              <a:rPr lang="ru-RU" sz="2000" dirty="0" err="1" smtClean="0"/>
              <a:t>турбосмесителях</a:t>
            </a:r>
            <a:r>
              <a:rPr lang="ru-RU" sz="2000" dirty="0" smtClean="0"/>
              <a:t> и горизонтальных смесителях. </a:t>
            </a:r>
            <a:endParaRPr lang="de-DE" sz="2000" dirty="0"/>
          </a:p>
          <a:p>
            <a:r>
              <a:rPr lang="ru-RU" sz="2000" dirty="0" smtClean="0"/>
              <a:t>Датчик </a:t>
            </a:r>
            <a:r>
              <a:rPr lang="de-DE" sz="2000" dirty="0" smtClean="0"/>
              <a:t>Hydro-Mix VII</a:t>
            </a:r>
            <a:r>
              <a:rPr lang="ru-RU" sz="2000" dirty="0" smtClean="0"/>
              <a:t> обычно устанавливается </a:t>
            </a:r>
            <a:r>
              <a:rPr lang="de-DE" sz="2000" dirty="0" smtClean="0"/>
              <a:t> </a:t>
            </a:r>
            <a:r>
              <a:rPr lang="ru-RU" sz="2000" dirty="0" smtClean="0"/>
              <a:t>в днище или в боковой стенке смесителя.</a:t>
            </a:r>
            <a:endParaRPr lang="de-DE" sz="2000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43297" y="2052439"/>
            <a:ext cx="579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ru-RU" sz="2800" dirty="0" smtClean="0"/>
              <a:t>Датчик типа </a:t>
            </a:r>
            <a:r>
              <a:rPr lang="en-GB" sz="2800" dirty="0" smtClean="0"/>
              <a:t>1</a:t>
            </a:r>
            <a:r>
              <a:rPr lang="en-GB" sz="2800" dirty="0"/>
              <a:t>: The Hydro-Mix VII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224922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8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2"/>
            <a:ext cx="8430275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3297" y="1908423"/>
            <a:ext cx="525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r"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Hydro-Mix VII</a:t>
            </a:r>
            <a:endParaRPr lang="en-GB" sz="2800" dirty="0"/>
          </a:p>
        </p:txBody>
      </p:sp>
      <p:pic>
        <p:nvPicPr>
          <p:cNvPr id="9" name="Picture 7" descr="M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2790031"/>
            <a:ext cx="2446338" cy="3810000"/>
          </a:xfrm>
          <a:prstGeom prst="rect">
            <a:avLst/>
          </a:prstGeom>
          <a:noFill/>
        </p:spPr>
      </p:pic>
      <p:pic>
        <p:nvPicPr>
          <p:cNvPr id="10" name="Picture 8" descr="M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8300" y="2713831"/>
            <a:ext cx="2286000" cy="3816350"/>
          </a:xfrm>
          <a:prstGeom prst="rect">
            <a:avLst/>
          </a:prstGeom>
          <a:noFill/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84300" y="6371431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ru-RU" sz="2000" dirty="0" smtClean="0"/>
              <a:t>Планетарный смеситель </a:t>
            </a:r>
            <a:endParaRPr lang="en-GB" sz="2000" dirty="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 dirty="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 dirty="0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6718300" y="6523831"/>
            <a:ext cx="220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ru-RU" sz="2000" dirty="0" err="1" smtClean="0"/>
              <a:t>Двухвальный</a:t>
            </a:r>
            <a:r>
              <a:rPr lang="ru-RU" sz="2000" dirty="0" smtClean="0"/>
              <a:t> смеситель</a:t>
            </a:r>
            <a:endParaRPr lang="en-GB" sz="2000" dirty="0"/>
          </a:p>
          <a:p>
            <a:pPr marL="342900" indent="-342900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 dirty="0"/>
          </a:p>
          <a:p>
            <a:pPr marL="342900" indent="-342900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 dirty="0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536700" y="2561431"/>
            <a:ext cx="229154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ru-RU" sz="2000" dirty="0" err="1" smtClean="0"/>
              <a:t>Турбосмеситель</a:t>
            </a:r>
            <a:endParaRPr lang="en-GB" sz="2000" dirty="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 dirty="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 dirty="0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6642100" y="2208995"/>
            <a:ext cx="2362200" cy="657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ru-RU" sz="2000" dirty="0" smtClean="0"/>
              <a:t>Одновальный смеситель</a:t>
            </a:r>
            <a:endParaRPr lang="en-GB" sz="2000" dirty="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 dirty="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46454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9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3" y="427041"/>
            <a:ext cx="8430275" cy="53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lvl="0" algn="ctr"/>
            <a:r>
              <a:rPr lang="ru-RU" sz="2800" dirty="0" smtClean="0">
                <a:solidFill>
                  <a:srgbClr val="2E6D9F"/>
                </a:solidFill>
              </a:rPr>
              <a:t>Микроволновые системы измерения влажности</a:t>
            </a:r>
            <a:endParaRPr lang="en-GB" sz="28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5606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Измерение влажности в смесителях</a:t>
            </a:r>
            <a:endParaRPr lang="de-DE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9505" y="1922115"/>
            <a:ext cx="525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r">
              <a:lnSpc>
                <a:spcPct val="70000"/>
              </a:lnSpc>
            </a:pPr>
            <a:r>
              <a:rPr lang="ru-RU" sz="2800" dirty="0" smtClean="0"/>
              <a:t>Установка </a:t>
            </a:r>
            <a:r>
              <a:rPr lang="en-GB" sz="2800" dirty="0" smtClean="0"/>
              <a:t>Hydro-Mix VII</a:t>
            </a:r>
            <a:endParaRPr lang="en-GB" sz="2800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5905" y="3636615"/>
            <a:ext cx="43434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04" y="2531715"/>
            <a:ext cx="493471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5758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</a:defRPr>
        </a:defPPr>
      </a:lstStyle>
    </a:lnDef>
    <a:txDef>
      <a:spPr>
        <a:solidFill>
          <a:schemeClr val="bg1"/>
        </a:solidFill>
      </a:spPr>
      <a:bodyPr wrap="square" rtlCol="0">
        <a:spAutoFit/>
      </a:bodyPr>
      <a:lstStyle>
        <a:defPPr>
          <a:defRPr sz="8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523</Words>
  <Application>Microsoft Macintosh PowerPoint</Application>
  <PresentationFormat>Произвольный</PresentationFormat>
  <Paragraphs>151</Paragraphs>
  <Slides>23</Slides>
  <Notes>23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23</vt:i4>
      </vt:variant>
    </vt:vector>
  </HeadingPairs>
  <TitlesOfParts>
    <vt:vector size="26" baseType="lpstr">
      <vt:lpstr>Default Design</vt:lpstr>
      <vt:lpstr>Photo Editor Photo</vt:lpstr>
      <vt:lpstr>Diagramm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</vt:vector>
  </TitlesOfParts>
  <Company>HYDRONIX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Melany George</dc:creator>
  <cp:lastModifiedBy>user</cp:lastModifiedBy>
  <cp:revision>344</cp:revision>
  <dcterms:created xsi:type="dcterms:W3CDTF">2011-09-28T08:49:46Z</dcterms:created>
  <dcterms:modified xsi:type="dcterms:W3CDTF">2014-03-11T05:28:30Z</dcterms:modified>
</cp:coreProperties>
</file>